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2" r:id="rId4"/>
    <p:sldId id="259" r:id="rId5"/>
    <p:sldId id="264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7" r:id="rId14"/>
    <p:sldId id="276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66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0000"/>
    <a:srgbClr val="CC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FCC-00B7-4BC9-AA43-99E0B7BC7A6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9C0A-AE21-4D59-A8D1-6D7610C50F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7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FCC-00B7-4BC9-AA43-99E0B7BC7A6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9C0A-AE21-4D59-A8D1-6D7610C50F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9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FCC-00B7-4BC9-AA43-99E0B7BC7A6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9C0A-AE21-4D59-A8D1-6D7610C50F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13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FCC-00B7-4BC9-AA43-99E0B7BC7A6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9C0A-AE21-4D59-A8D1-6D7610C50F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36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FCC-00B7-4BC9-AA43-99E0B7BC7A6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9C0A-AE21-4D59-A8D1-6D7610C50F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34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FCC-00B7-4BC9-AA43-99E0B7BC7A6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9C0A-AE21-4D59-A8D1-6D7610C50F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31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FCC-00B7-4BC9-AA43-99E0B7BC7A6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9C0A-AE21-4D59-A8D1-6D7610C50F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12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FCC-00B7-4BC9-AA43-99E0B7BC7A6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9C0A-AE21-4D59-A8D1-6D7610C50F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00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FCC-00B7-4BC9-AA43-99E0B7BC7A6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9C0A-AE21-4D59-A8D1-6D7610C50F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45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FCC-00B7-4BC9-AA43-99E0B7BC7A6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9C0A-AE21-4D59-A8D1-6D7610C50F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87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FCC-00B7-4BC9-AA43-99E0B7BC7A6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9C0A-AE21-4D59-A8D1-6D7610C50F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12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55FCC-00B7-4BC9-AA43-99E0B7BC7A6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9C0A-AE21-4D59-A8D1-6D7610C50F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17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Cs6FMhU_aE" TargetMode="Externa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ll89yOeYfQ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sjFBg73OoQ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vDvx1L9xAA" TargetMode="External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03040" y="2924944"/>
            <a:ext cx="8640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4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pt-BR" sz="2800" b="1" dirty="0" smtClean="0"/>
              <a:t>como recurso estratégico </a:t>
            </a:r>
            <a:r>
              <a:rPr lang="pt-BR" sz="2800" b="1" dirty="0" smtClean="0"/>
              <a:t>comunicacional</a:t>
            </a:r>
            <a:endParaRPr lang="pt-BR" sz="2800" b="1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5148064" y="6001543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8156"/>
            <a:ext cx="30099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71149" y="2930168"/>
            <a:ext cx="8465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Narrativas na Vale</a:t>
            </a:r>
          </a:p>
          <a:p>
            <a:pPr algn="just"/>
            <a:endParaRPr lang="pt-BR" sz="2000" b="1" dirty="0"/>
          </a:p>
          <a:p>
            <a:pPr algn="just" fontAlgn="base"/>
            <a:r>
              <a:rPr lang="pt-BR" sz="2000" dirty="0" smtClean="0"/>
              <a:t>As histórias dos funcionários envolvem os interlocutores que tendem a visualizar a organização pelo viés mais humanizado, ou seja, relaciona-se a realidade de cada funcionário de forma a gerar uma percepção da própria organização. </a:t>
            </a: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083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2" name="Imagem 11" descr="Nossas história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7549"/>
            <a:ext cx="7097476" cy="4249723"/>
          </a:xfrm>
          <a:prstGeom prst="rect">
            <a:avLst/>
          </a:prstGeom>
        </p:spPr>
      </p:pic>
      <p:sp>
        <p:nvSpPr>
          <p:cNvPr id="13" name="Quadro 12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53871" y="5861756"/>
            <a:ext cx="6102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hlinkClick r:id="rId3"/>
              </a:rPr>
              <a:t>https://www.youtube.com/watch?v=TCs6FMhU_aE</a:t>
            </a:r>
            <a:endParaRPr lang="pt-BR" sz="1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622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8" y="1844824"/>
            <a:ext cx="2667000" cy="3390900"/>
          </a:xfrm>
          <a:prstGeom prst="rect">
            <a:avLst/>
          </a:prstGeom>
        </p:spPr>
      </p:pic>
      <p:sp>
        <p:nvSpPr>
          <p:cNvPr id="14" name="Quadro 13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3207978" y="2924944"/>
            <a:ext cx="715950" cy="2962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923928" y="24208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Doce de mandacaru</a:t>
            </a:r>
            <a:endParaRPr lang="pt-BR" b="1" dirty="0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5564537" y="2780441"/>
            <a:ext cx="73565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3923928" y="2132856"/>
            <a:ext cx="1512168" cy="129541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6516216" y="24928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Rico em lítio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6444208" y="2420888"/>
            <a:ext cx="1512168" cy="5040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Conector de seta reta 24"/>
          <p:cNvCxnSpPr/>
          <p:nvPr/>
        </p:nvCxnSpPr>
        <p:spPr>
          <a:xfrm>
            <a:off x="7884368" y="2972211"/>
            <a:ext cx="0" cy="10328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3347864" y="52226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Mulheres deprimidas</a:t>
            </a:r>
            <a:endParaRPr lang="pt-BR" dirty="0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3347864" y="5078660"/>
            <a:ext cx="2232248" cy="654596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de seta reta 28"/>
          <p:cNvCxnSpPr/>
          <p:nvPr/>
        </p:nvCxnSpPr>
        <p:spPr>
          <a:xfrm>
            <a:off x="5557655" y="3068960"/>
            <a:ext cx="742537" cy="3045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6300192" y="321155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negócio</a:t>
            </a:r>
            <a:endParaRPr lang="pt-BR" dirty="0"/>
          </a:p>
        </p:txBody>
      </p:sp>
      <p:sp>
        <p:nvSpPr>
          <p:cNvPr id="34" name="Elipse 33"/>
          <p:cNvSpPr/>
          <p:nvPr/>
        </p:nvSpPr>
        <p:spPr>
          <a:xfrm>
            <a:off x="6300192" y="3140968"/>
            <a:ext cx="936104" cy="58309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3707904" y="40050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Comer o doce</a:t>
            </a:r>
            <a:endParaRPr lang="pt-BR" dirty="0"/>
          </a:p>
        </p:txBody>
      </p:sp>
      <p:cxnSp>
        <p:nvCxnSpPr>
          <p:cNvPr id="36" name="Conector de seta reta 35"/>
          <p:cNvCxnSpPr/>
          <p:nvPr/>
        </p:nvCxnSpPr>
        <p:spPr>
          <a:xfrm>
            <a:off x="4572000" y="3436583"/>
            <a:ext cx="0" cy="6090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V="1">
            <a:off x="4535996" y="4332584"/>
            <a:ext cx="0" cy="6085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5212284" y="4189730"/>
            <a:ext cx="73565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de cantos arredondados 40"/>
          <p:cNvSpPr/>
          <p:nvPr/>
        </p:nvSpPr>
        <p:spPr>
          <a:xfrm>
            <a:off x="6031946" y="4045611"/>
            <a:ext cx="1852422" cy="751541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6031946" y="4189730"/>
            <a:ext cx="185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Fim da depressão</a:t>
            </a:r>
            <a:endParaRPr lang="pt-BR" dirty="0"/>
          </a:p>
        </p:txBody>
      </p:sp>
      <p:cxnSp>
        <p:nvCxnSpPr>
          <p:cNvPr id="45" name="Conector de seta reta 44"/>
          <p:cNvCxnSpPr/>
          <p:nvPr/>
        </p:nvCxnSpPr>
        <p:spPr>
          <a:xfrm>
            <a:off x="6804248" y="3717032"/>
            <a:ext cx="0" cy="4486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215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5616" y="3020759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BRADESCO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Na </a:t>
            </a:r>
            <a:r>
              <a:rPr lang="pt-BR" dirty="0"/>
              <a:t>campanha de 70 anos </a:t>
            </a:r>
            <a:r>
              <a:rPr lang="pt-BR" dirty="0" smtClean="0"/>
              <a:t>do Bradesco percebe-se </a:t>
            </a:r>
            <a:r>
              <a:rPr lang="pt-BR" dirty="0"/>
              <a:t>uma necessidade da </a:t>
            </a:r>
            <a:r>
              <a:rPr lang="pt-BR" dirty="0" smtClean="0"/>
              <a:t> organização </a:t>
            </a:r>
            <a:r>
              <a:rPr lang="pt-BR" dirty="0"/>
              <a:t>em comunicar-se </a:t>
            </a:r>
            <a:r>
              <a:rPr lang="pt-BR" dirty="0" smtClean="0"/>
              <a:t>de forma </a:t>
            </a:r>
            <a:r>
              <a:rPr lang="pt-BR" dirty="0"/>
              <a:t>simples e direta, buscando a empatia dos seus interlocutores. </a:t>
            </a:r>
            <a:r>
              <a:rPr lang="pt-BR" dirty="0" smtClean="0"/>
              <a:t>O tom </a:t>
            </a:r>
            <a:r>
              <a:rPr lang="pt-BR" dirty="0"/>
              <a:t>suave da publicidade tende a alcançar </a:t>
            </a:r>
            <a:r>
              <a:rPr lang="pt-BR" dirty="0" smtClean="0"/>
              <a:t>o público </a:t>
            </a:r>
            <a:r>
              <a:rPr lang="pt-BR" dirty="0"/>
              <a:t>com mais </a:t>
            </a:r>
            <a:r>
              <a:rPr lang="pt-BR" dirty="0" smtClean="0"/>
              <a:t>facilidade uma </a:t>
            </a:r>
            <a:r>
              <a:rPr lang="pt-BR" dirty="0"/>
              <a:t>vez que o apelo é o cotidiano, a vida diária.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790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Bradesco 70 anos - A Trapezista - YouTube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75376"/>
            <a:ext cx="7667742" cy="4591179"/>
          </a:xfrm>
          <a:prstGeom prst="rect">
            <a:avLst/>
          </a:prstGeom>
        </p:spPr>
      </p:pic>
      <p:sp>
        <p:nvSpPr>
          <p:cNvPr id="13" name="Quadro 12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Quadro 15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3608" y="6165304"/>
            <a:ext cx="478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hlinkClick r:id="rId3"/>
              </a:rPr>
              <a:t>http://www.youtube.com/watch?v=lll89yOeYfQ</a:t>
            </a:r>
            <a:endParaRPr lang="pt-BR" sz="1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10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5616" y="2708920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CPCD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</a:t>
            </a:r>
            <a:r>
              <a:rPr lang="pt-BR" dirty="0" err="1"/>
              <a:t>contação</a:t>
            </a:r>
            <a:r>
              <a:rPr lang="pt-BR" dirty="0"/>
              <a:t> de histórias para o CPCD está diretamente ligada </a:t>
            </a:r>
            <a:r>
              <a:rPr lang="pt-BR" dirty="0" smtClean="0"/>
              <a:t>ao processo </a:t>
            </a:r>
            <a:r>
              <a:rPr lang="pt-BR" dirty="0"/>
              <a:t>de educação, uma educação para a liberdade, onde </a:t>
            </a:r>
            <a:r>
              <a:rPr lang="pt-BR" dirty="0" smtClean="0"/>
              <a:t>os sujeitos </a:t>
            </a:r>
            <a:r>
              <a:rPr lang="pt-BR" dirty="0"/>
              <a:t>vão descobrir os caminhos da aprendizagem, vão resgatar </a:t>
            </a:r>
            <a:r>
              <a:rPr lang="pt-BR" dirty="0" smtClean="0"/>
              <a:t>sua identidade</a:t>
            </a:r>
            <a:r>
              <a:rPr lang="pt-BR" dirty="0"/>
              <a:t>, vão transformar suas culturas e reescrever suas histórias. </a:t>
            </a:r>
            <a:r>
              <a:rPr lang="pt-BR" dirty="0" smtClean="0"/>
              <a:t>A </a:t>
            </a:r>
            <a:r>
              <a:rPr lang="pt-BR" dirty="0" err="1" smtClean="0"/>
              <a:t>contação</a:t>
            </a:r>
            <a:r>
              <a:rPr lang="pt-BR" dirty="0" smtClean="0"/>
              <a:t> </a:t>
            </a:r>
            <a:r>
              <a:rPr lang="pt-BR" dirty="0"/>
              <a:t>de histórias dentro desta organização serve como força </a:t>
            </a:r>
            <a:r>
              <a:rPr lang="pt-BR" dirty="0" smtClean="0"/>
              <a:t>motriz para </a:t>
            </a:r>
            <a:r>
              <a:rPr lang="pt-BR" dirty="0"/>
              <a:t>o desenvolvimento </a:t>
            </a:r>
            <a:r>
              <a:rPr lang="pt-BR" dirty="0" smtClean="0"/>
              <a:t>pedagógico</a:t>
            </a:r>
            <a:r>
              <a:rPr lang="pt-BR" dirty="0"/>
              <a:t>, cultural e profissional dos </a:t>
            </a:r>
            <a:r>
              <a:rPr lang="pt-BR" dirty="0" smtClean="0"/>
              <a:t>sujeitos inseridos </a:t>
            </a:r>
            <a:r>
              <a:rPr lang="pt-BR" dirty="0"/>
              <a:t>neste processo.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852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5616" y="2636912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CPCD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iniciativa de se utilizar a </a:t>
            </a:r>
            <a:r>
              <a:rPr lang="pt-BR" dirty="0" err="1"/>
              <a:t>contação</a:t>
            </a:r>
            <a:r>
              <a:rPr lang="pt-BR" dirty="0"/>
              <a:t> de histórias partiu </a:t>
            </a:r>
            <a:r>
              <a:rPr lang="pt-BR" dirty="0" smtClean="0"/>
              <a:t>das premissas </a:t>
            </a:r>
            <a:r>
              <a:rPr lang="pt-BR" dirty="0"/>
              <a:t>do </a:t>
            </a:r>
            <a:r>
              <a:rPr lang="pt-BR" dirty="0" smtClean="0"/>
              <a:t>educador </a:t>
            </a:r>
            <a:r>
              <a:rPr lang="pt-BR" dirty="0"/>
              <a:t>e antropólogo, fundador e presidente do CPCD</a:t>
            </a:r>
            <a:r>
              <a:rPr lang="pt-BR" dirty="0" smtClean="0"/>
              <a:t>, Tião </a:t>
            </a:r>
            <a:r>
              <a:rPr lang="pt-BR" dirty="0"/>
              <a:t>Rocha, de que através da escuta e da valorização da cultura </a:t>
            </a:r>
            <a:r>
              <a:rPr lang="pt-BR" dirty="0" smtClean="0"/>
              <a:t>dos sujeitos </a:t>
            </a:r>
            <a:r>
              <a:rPr lang="pt-BR" dirty="0"/>
              <a:t>envolvidos é que se obteria os resultados esperados.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Para Tião Rocha </a:t>
            </a:r>
            <a:r>
              <a:rPr lang="pt-BR" dirty="0"/>
              <a:t>a cultura deveria estar inserida nas escolas, que é a base de </a:t>
            </a:r>
            <a:r>
              <a:rPr lang="pt-BR" dirty="0" smtClean="0"/>
              <a:t>todo o </a:t>
            </a:r>
            <a:r>
              <a:rPr lang="pt-BR" dirty="0"/>
              <a:t>seu projeto e do crescimento e formação dos </a:t>
            </a:r>
            <a:r>
              <a:rPr lang="pt-BR" dirty="0" smtClean="0"/>
              <a:t>sujeitos.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951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5616" y="2333685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CPCD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base das atividades e ações do CPCD é a Pedagogia da </a:t>
            </a:r>
            <a:r>
              <a:rPr lang="pt-BR" dirty="0" smtClean="0"/>
              <a:t>Roda que se caracteriza </a:t>
            </a:r>
            <a:r>
              <a:rPr lang="pt-BR" dirty="0"/>
              <a:t>como uma roda reinventada.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Esta </a:t>
            </a:r>
            <a:r>
              <a:rPr lang="pt-BR" dirty="0"/>
              <a:t>é uma </a:t>
            </a:r>
            <a:r>
              <a:rPr lang="pt-BR" dirty="0" smtClean="0"/>
              <a:t>metodologia - aprendizado ocorre de forma grupal e coletiva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Inovadora </a:t>
            </a:r>
            <a:r>
              <a:rPr lang="pt-BR" dirty="0"/>
              <a:t>forma de aprender e ensinar baseia-se na formação </a:t>
            </a:r>
            <a:r>
              <a:rPr lang="pt-BR" dirty="0" smtClean="0"/>
              <a:t>de educadores </a:t>
            </a:r>
            <a:r>
              <a:rPr lang="pt-BR" dirty="0"/>
              <a:t>sociais, professores da rede pública e também </a:t>
            </a:r>
            <a:r>
              <a:rPr lang="pt-BR" dirty="0" smtClean="0"/>
              <a:t>da comunidade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Cada </a:t>
            </a:r>
            <a:r>
              <a:rPr lang="pt-BR" dirty="0"/>
              <a:t>um dentro da roda é educador e também </a:t>
            </a:r>
            <a:r>
              <a:rPr lang="pt-BR" dirty="0" smtClean="0"/>
              <a:t>é educando</a:t>
            </a:r>
            <a:r>
              <a:rPr lang="pt-BR" dirty="0"/>
              <a:t>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6225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5616" y="2427853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CPCD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Ao </a:t>
            </a:r>
            <a:r>
              <a:rPr lang="pt-BR" dirty="0"/>
              <a:t>contrário de trabalhar com ideias massificadas de cultura</a:t>
            </a:r>
            <a:r>
              <a:rPr lang="pt-BR" dirty="0" smtClean="0"/>
              <a:t>, a </a:t>
            </a:r>
            <a:r>
              <a:rPr lang="pt-BR" dirty="0"/>
              <a:t>roda prefere fortalecer as identidades culturais locais, o que </a:t>
            </a:r>
            <a:r>
              <a:rPr lang="pt-BR" dirty="0" smtClean="0"/>
              <a:t>se converte </a:t>
            </a:r>
            <a:r>
              <a:rPr lang="pt-BR" dirty="0"/>
              <a:t>em mais </a:t>
            </a:r>
            <a:r>
              <a:rPr lang="pt-BR" dirty="0" smtClean="0"/>
              <a:t> solidariedade </a:t>
            </a:r>
            <a:r>
              <a:rPr lang="pt-BR" dirty="0"/>
              <a:t>e espírito comunitário.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roda gira </a:t>
            </a:r>
            <a:r>
              <a:rPr lang="pt-BR" dirty="0" smtClean="0"/>
              <a:t>em qualquer </a:t>
            </a:r>
            <a:r>
              <a:rPr lang="pt-BR" dirty="0"/>
              <a:t>local onde haja espaço para a reflexão coletiva.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Todo </a:t>
            </a:r>
            <a:r>
              <a:rPr lang="pt-BR" dirty="0"/>
              <a:t>o saber </a:t>
            </a:r>
            <a:r>
              <a:rPr lang="pt-BR" dirty="0" smtClean="0"/>
              <a:t>e conhecimento </a:t>
            </a:r>
            <a:r>
              <a:rPr lang="pt-BR" dirty="0"/>
              <a:t>que se desprendeu dessa metodologia, dessa </a:t>
            </a:r>
            <a:r>
              <a:rPr lang="pt-BR" dirty="0" smtClean="0"/>
              <a:t>pedagogia da </a:t>
            </a:r>
            <a:r>
              <a:rPr lang="pt-BR" dirty="0"/>
              <a:t>roda, se configurou pela história oral, pela </a:t>
            </a:r>
            <a:r>
              <a:rPr lang="pt-BR" dirty="0" err="1"/>
              <a:t>contação</a:t>
            </a:r>
            <a:r>
              <a:rPr lang="pt-BR" dirty="0"/>
              <a:t> de </a:t>
            </a:r>
            <a:r>
              <a:rPr lang="pt-BR" dirty="0" smtClean="0"/>
              <a:t>histórias ou </a:t>
            </a:r>
            <a:r>
              <a:rPr lang="pt-BR" dirty="0" err="1" smtClean="0"/>
              <a:t>Storytelling</a:t>
            </a:r>
            <a:r>
              <a:rPr lang="pt-BR" dirty="0"/>
              <a:t>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900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5616" y="2204864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CPCD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partir daí possibilitou-se o resgate de uma comunidade e a criação de projetos que foram desenvolvidos pela própria comunidade: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err="1" smtClean="0"/>
              <a:t>Arassussa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Banco do livro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Bornal de jogos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Cidade Criança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Cidade Educativa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Caminho das águas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Cinema Meninos de Araçuaí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Ser Criança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Sementinha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Cooperativa Dedo de Gente ( mais de 10 fabriquetas)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677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26468" y="2132856"/>
            <a:ext cx="78219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err="1" smtClean="0">
                <a:latin typeface="+mj-lt"/>
              </a:rPr>
              <a:t>Contação</a:t>
            </a:r>
            <a:r>
              <a:rPr lang="pt-BR" sz="2000" b="1" dirty="0" smtClean="0">
                <a:latin typeface="+mj-lt"/>
              </a:rPr>
              <a:t> de histórias ou </a:t>
            </a:r>
            <a:r>
              <a:rPr lang="pt-BR" sz="2000" b="1" dirty="0" err="1" smtClean="0">
                <a:latin typeface="+mj-lt"/>
              </a:rPr>
              <a:t>Storytelling</a:t>
            </a:r>
            <a:endParaRPr lang="pt-BR" sz="2000" b="1" dirty="0" smtClean="0">
              <a:latin typeface="+mj-lt"/>
            </a:endParaRP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r>
              <a:rPr lang="pt-BR" sz="2000" dirty="0" smtClean="0"/>
              <a:t>Costume </a:t>
            </a:r>
            <a:r>
              <a:rPr lang="pt-BR" sz="2000" dirty="0"/>
              <a:t>arraigado na tradição da cultura que vem atravessando </a:t>
            </a:r>
            <a:r>
              <a:rPr lang="pt-BR" sz="2000" dirty="0" smtClean="0"/>
              <a:t>o tempo </a:t>
            </a:r>
            <a:r>
              <a:rPr lang="pt-BR" sz="2000" dirty="0"/>
              <a:t>e </a:t>
            </a:r>
            <a:r>
              <a:rPr lang="pt-BR" sz="2000" dirty="0" err="1"/>
              <a:t>ressignificando</a:t>
            </a:r>
            <a:r>
              <a:rPr lang="pt-BR" sz="2000" dirty="0"/>
              <a:t> a </a:t>
            </a:r>
            <a:r>
              <a:rPr lang="pt-BR" sz="2000" dirty="0" smtClean="0"/>
              <a:t>história.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A </a:t>
            </a:r>
            <a:r>
              <a:rPr lang="pt-BR" sz="2000" dirty="0"/>
              <a:t>história </a:t>
            </a:r>
            <a:r>
              <a:rPr lang="pt-BR" sz="2000" dirty="0" smtClean="0"/>
              <a:t>é </a:t>
            </a:r>
            <a:r>
              <a:rPr lang="pt-BR" sz="2000" dirty="0"/>
              <a:t>a vida, o vivido, mas que também é a </a:t>
            </a:r>
            <a:r>
              <a:rPr lang="pt-BR" sz="2000" dirty="0" smtClean="0"/>
              <a:t>história como </a:t>
            </a:r>
            <a:r>
              <a:rPr lang="pt-BR" sz="2000" dirty="0"/>
              <a:t>ciência, e que só é possível porque alguém a contou, a narrou. 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As </a:t>
            </a:r>
            <a:r>
              <a:rPr lang="pt-BR" sz="2000" dirty="0" err="1"/>
              <a:t>contações</a:t>
            </a:r>
            <a:r>
              <a:rPr lang="pt-BR" sz="2000" dirty="0"/>
              <a:t> </a:t>
            </a:r>
            <a:r>
              <a:rPr lang="pt-BR" sz="2000" dirty="0" smtClean="0"/>
              <a:t>de histórias </a:t>
            </a:r>
            <a:r>
              <a:rPr lang="pt-BR" sz="2000" dirty="0"/>
              <a:t>trazem novas perspectivas, mas desde sempre o ser </a:t>
            </a:r>
            <a:r>
              <a:rPr lang="pt-BR" sz="2000" dirty="0" smtClean="0"/>
              <a:t>humano precisou </a:t>
            </a:r>
            <a:r>
              <a:rPr lang="pt-BR" sz="2000" dirty="0"/>
              <a:t>trazer a sua história à tona, de forma a arraigar suas tradições</a:t>
            </a:r>
            <a:r>
              <a:rPr lang="pt-BR" sz="2000" dirty="0" smtClean="0"/>
              <a:t>, culturas </a:t>
            </a:r>
            <a:r>
              <a:rPr lang="pt-BR" sz="2000" dirty="0"/>
              <a:t>e raízes através de distintas formas simbólicas ou como </a:t>
            </a:r>
            <a:r>
              <a:rPr lang="pt-BR" sz="2000" dirty="0" smtClean="0"/>
              <a:t>a própria </a:t>
            </a:r>
            <a:r>
              <a:rPr lang="pt-BR" sz="2000" dirty="0" err="1"/>
              <a:t>contação</a:t>
            </a:r>
            <a:r>
              <a:rPr lang="pt-BR" sz="2000" dirty="0"/>
              <a:t> de histórias.</a:t>
            </a:r>
            <a:endParaRPr lang="pt-BR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539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5616" y="2754794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Petrobrás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A Petrobrás ao completar 60 anos foi uma destas organizações que utilizou-se das pequenas narrativas numa grande campanha nacional, inspirada em personagens brasileiros que fazem grandes ações pelo Brasil a fora. Esta campanha foi intitulada de “Gente que Inspira”.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6925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5616" y="2754794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Petrobrás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Nesta campanha a Petrobrás criou um hotsite com diversos vídeos onde seus empregados e vários cidadãos brasileiros contam suas histórias de sucesso. Em cada vídeo tem o olhar diferente do narrador e suas narrativas refletindo </a:t>
            </a:r>
            <a:r>
              <a:rPr lang="pt-BR" dirty="0" smtClean="0"/>
              <a:t>sua </a:t>
            </a:r>
            <a:r>
              <a:rPr lang="pt-BR" dirty="0"/>
              <a:t>diversidade cultural e as múltiplas realidades brasileiras.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900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5616" y="2754794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Petrobrás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Estas histórias são histórias que inspiram qualquer outro cidadão a se emocionar, a valorizar, a vida, a ajudar o próximo, a acreditar no país, a acreditar no </a:t>
            </a:r>
            <a:r>
              <a:rPr lang="pt-BR" dirty="0" smtClean="0"/>
              <a:t>trabalho e </a:t>
            </a:r>
            <a:r>
              <a:rPr lang="pt-BR" dirty="0"/>
              <a:t>na própria Petrobrás.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820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5616" y="2754794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Petrobrás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O Gente que inspira é uma forma não só de </a:t>
            </a:r>
            <a:r>
              <a:rPr lang="pt-BR" dirty="0" smtClean="0"/>
              <a:t>comemorar, </a:t>
            </a:r>
            <a:r>
              <a:rPr lang="pt-BR" dirty="0"/>
              <a:t>mas </a:t>
            </a:r>
            <a:r>
              <a:rPr lang="pt-BR" dirty="0" smtClean="0"/>
              <a:t>também, </a:t>
            </a:r>
            <a:r>
              <a:rPr lang="pt-BR" dirty="0"/>
              <a:t>de endossar a marca e os 60 anos da Petrobrás, dizendo que ela está onde está porque tem gente que a inspira o tempo todo.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391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" name="Imagem 2" descr="Tião Rocha . Petrobras | 2013 - YouTube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4" y="1844824"/>
            <a:ext cx="6660232" cy="3987917"/>
          </a:xfrm>
          <a:prstGeom prst="rect">
            <a:avLst/>
          </a:prstGeom>
        </p:spPr>
      </p:pic>
      <p:sp>
        <p:nvSpPr>
          <p:cNvPr id="13" name="Quadro 12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82024" y="5832741"/>
            <a:ext cx="5856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hlinkClick r:id="rId3"/>
              </a:rPr>
              <a:t>http://www.youtube.com/watch?v=osjFBg73OoQ</a:t>
            </a:r>
            <a:endParaRPr lang="pt-BR" sz="1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990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7726" y="2564904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err="1" smtClean="0">
                <a:latin typeface="+mj-lt"/>
              </a:rPr>
              <a:t>Check</a:t>
            </a:r>
            <a:r>
              <a:rPr lang="pt-BR" sz="2000" b="1" dirty="0" smtClean="0">
                <a:latin typeface="+mj-lt"/>
              </a:rPr>
              <a:t> </a:t>
            </a:r>
            <a:r>
              <a:rPr lang="pt-BR" sz="2000" b="1" dirty="0" err="1" smtClean="0">
                <a:latin typeface="+mj-lt"/>
              </a:rPr>
              <a:t>list</a:t>
            </a:r>
            <a:r>
              <a:rPr lang="pt-BR" sz="2000" b="1" dirty="0" smtClean="0">
                <a:latin typeface="+mj-lt"/>
              </a:rPr>
              <a:t> do </a:t>
            </a:r>
            <a:r>
              <a:rPr lang="pt-BR" sz="2000" b="1" dirty="0" err="1" smtClean="0">
                <a:latin typeface="+mj-lt"/>
              </a:rPr>
              <a:t>Storytelling</a:t>
            </a:r>
            <a:endParaRPr lang="pt-BR" sz="2000" b="1" dirty="0" smtClean="0">
              <a:latin typeface="+mj-lt"/>
            </a:endParaRPr>
          </a:p>
          <a:p>
            <a:pPr algn="just"/>
            <a:endParaRPr lang="pt-BR" sz="2000" dirty="0" smtClean="0">
              <a:latin typeface="+mj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/>
              <a:t>Conte uma história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>
                <a:latin typeface="+mj-lt"/>
              </a:rPr>
              <a:t>Mapeie seus dados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>
                <a:latin typeface="+mj-lt"/>
              </a:rPr>
              <a:t>Faça um gráfico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>
                <a:latin typeface="+mj-lt"/>
              </a:rPr>
              <a:t>Crie um mapa artístico (mapa do mundo marcando as histórias)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>
                <a:latin typeface="+mj-lt"/>
              </a:rPr>
              <a:t>Proponha um jogo com os dados (perguntas com estatísticas)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>
                <a:latin typeface="+mj-lt"/>
              </a:rPr>
              <a:t>Proponha um gráfico criativo (muro efêmero de grafite)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>
                <a:latin typeface="+mj-lt"/>
              </a:rPr>
              <a:t>Qual é o seu público?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>
                <a:latin typeface="+mj-lt"/>
              </a:rPr>
              <a:t>Que estratégia pretende usar?</a:t>
            </a:r>
            <a:endParaRPr lang="pt-BR" sz="2000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544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7726" y="2348880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+mj-lt"/>
              </a:rPr>
              <a:t>Considerações Finais:</a:t>
            </a:r>
          </a:p>
          <a:p>
            <a:pPr algn="just"/>
            <a:endParaRPr lang="pt-BR" sz="2000" dirty="0" smtClean="0">
              <a:latin typeface="+mj-lt"/>
            </a:endParaRPr>
          </a:p>
          <a:p>
            <a:pPr algn="just"/>
            <a:r>
              <a:rPr lang="pt-BR" sz="2000" dirty="0"/>
              <a:t>As histórias estão sujeitas às diversas interpretações singulares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O </a:t>
            </a:r>
            <a:r>
              <a:rPr lang="pt-BR" sz="2000" dirty="0" smtClean="0"/>
              <a:t>ponto </a:t>
            </a:r>
            <a:r>
              <a:rPr lang="pt-BR" sz="2000" dirty="0"/>
              <a:t>comum será sempre o significado, o simbólico desta história, </a:t>
            </a:r>
            <a:r>
              <a:rPr lang="pt-BR" sz="2000" dirty="0" smtClean="0"/>
              <a:t>seja a </a:t>
            </a:r>
            <a:r>
              <a:rPr lang="pt-BR" sz="2000" dirty="0"/>
              <a:t>conquista, o prêmio, uma expansão de processo produtivo, etc. 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Este simbólico </a:t>
            </a:r>
            <a:r>
              <a:rPr lang="pt-BR" sz="2000" dirty="0"/>
              <a:t>é que dá poder, porque a história vem carregada </a:t>
            </a:r>
            <a:r>
              <a:rPr lang="pt-BR" sz="2000" dirty="0" smtClean="0"/>
              <a:t>de experiência</a:t>
            </a:r>
            <a:r>
              <a:rPr lang="pt-BR" sz="2000" dirty="0"/>
              <a:t>, do passado da organização ou da sociedade.</a:t>
            </a:r>
            <a:endParaRPr lang="pt-BR" sz="2000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5070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7726" y="2348880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+mj-lt"/>
              </a:rPr>
              <a:t>Considerações Finais:</a:t>
            </a:r>
          </a:p>
          <a:p>
            <a:pPr algn="just"/>
            <a:endParaRPr lang="pt-BR" sz="2000" dirty="0" smtClean="0">
              <a:latin typeface="+mj-lt"/>
            </a:endParaRPr>
          </a:p>
          <a:p>
            <a:r>
              <a:rPr lang="pt-BR" sz="2000" dirty="0"/>
              <a:t>Percebe-se, no entanto, um campo de tensão mediado </a:t>
            </a:r>
            <a:r>
              <a:rPr lang="pt-BR" sz="2000" dirty="0" smtClean="0"/>
              <a:t>pelo </a:t>
            </a:r>
            <a:r>
              <a:rPr lang="pt-BR" sz="2000" dirty="0" err="1" smtClean="0"/>
              <a:t>Storytelling</a:t>
            </a:r>
            <a:r>
              <a:rPr lang="pt-BR" sz="2000" dirty="0"/>
              <a:t>.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De </a:t>
            </a:r>
            <a:r>
              <a:rPr lang="pt-BR" sz="2000" dirty="0"/>
              <a:t>um lado as narrativas repletas de subjetivações </a:t>
            </a:r>
            <a:r>
              <a:rPr lang="pt-BR" sz="2000" dirty="0" smtClean="0"/>
              <a:t>dos sujeitos </a:t>
            </a:r>
            <a:r>
              <a:rPr lang="pt-BR" sz="2000" dirty="0"/>
              <a:t>e do outro lado a organização ávida por estas narrativas, </a:t>
            </a:r>
            <a:r>
              <a:rPr lang="pt-BR" sz="2000" dirty="0" smtClean="0"/>
              <a:t>que serão o reforço “adequado” para valorizar e fortalecer sua </a:t>
            </a:r>
            <a:r>
              <a:rPr lang="pt-BR" sz="2000" dirty="0"/>
              <a:t>imagem</a:t>
            </a:r>
            <a:r>
              <a:rPr lang="pt-BR" sz="2000" dirty="0" smtClean="0"/>
              <a:t>, reputação </a:t>
            </a:r>
            <a:r>
              <a:rPr lang="pt-BR" sz="2000" dirty="0"/>
              <a:t>e identidade.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Este </a:t>
            </a:r>
            <a:r>
              <a:rPr lang="pt-BR" sz="2000" dirty="0"/>
              <a:t>olhar para o sujeito narrador é uma </a:t>
            </a:r>
            <a:r>
              <a:rPr lang="pt-BR" sz="2000" dirty="0" smtClean="0"/>
              <a:t>forma estratégica </a:t>
            </a:r>
            <a:r>
              <a:rPr lang="pt-BR" sz="2000" dirty="0"/>
              <a:t>que a organização encontrou para se mostrar </a:t>
            </a:r>
            <a:r>
              <a:rPr lang="pt-BR" sz="2000" dirty="0" smtClean="0"/>
              <a:t>mais “humanizada”.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364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7726" y="2674655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+mj-lt"/>
              </a:rPr>
              <a:t>Considerações Finais:</a:t>
            </a:r>
          </a:p>
          <a:p>
            <a:pPr algn="just"/>
            <a:endParaRPr lang="pt-BR" sz="2000" dirty="0" smtClean="0">
              <a:latin typeface="+mj-lt"/>
            </a:endParaRPr>
          </a:p>
          <a:p>
            <a:pPr algn="just"/>
            <a:r>
              <a:rPr lang="pt-BR" sz="2000" dirty="0"/>
              <a:t>O </a:t>
            </a:r>
            <a:r>
              <a:rPr lang="pt-BR" sz="2000" dirty="0" err="1"/>
              <a:t>Storytelling</a:t>
            </a:r>
            <a:r>
              <a:rPr lang="pt-BR" sz="2000" dirty="0"/>
              <a:t> pode ser então, entendido, como um </a:t>
            </a:r>
            <a:r>
              <a:rPr lang="pt-BR" sz="2000" dirty="0" smtClean="0"/>
              <a:t>recurso estratégico </a:t>
            </a:r>
            <a:r>
              <a:rPr lang="pt-BR" sz="2000" dirty="0" smtClean="0"/>
              <a:t>comunicacional repleto de novas subjetivações, </a:t>
            </a:r>
            <a:r>
              <a:rPr lang="pt-BR" sz="2000" dirty="0"/>
              <a:t>que amplia o diálogo, potencializa </a:t>
            </a:r>
            <a:r>
              <a:rPr lang="pt-BR" sz="2000" dirty="0" smtClean="0"/>
              <a:t>a interação </a:t>
            </a:r>
            <a:r>
              <a:rPr lang="pt-BR" sz="2000" dirty="0"/>
              <a:t>entre os sujeitos e reforça a identidade coletiva do sujeito </a:t>
            </a:r>
            <a:r>
              <a:rPr lang="pt-BR" sz="2000" dirty="0" smtClean="0"/>
              <a:t>e que </a:t>
            </a:r>
            <a:r>
              <a:rPr lang="pt-BR" sz="2000" dirty="0"/>
              <a:t>esta forma de comunicação possui distintas formas de gestão, </a:t>
            </a:r>
            <a:r>
              <a:rPr lang="pt-BR" sz="2000" dirty="0" smtClean="0"/>
              <a:t>no contexto </a:t>
            </a:r>
            <a:r>
              <a:rPr lang="pt-BR" sz="2000" dirty="0"/>
              <a:t>das organizações. </a:t>
            </a:r>
            <a:endParaRPr lang="pt-BR" sz="2000" dirty="0" smtClean="0"/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2522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</a:t>
            </a:r>
            <a:r>
              <a:rPr lang="pt-BR" sz="3200" b="1" dirty="0" smtClean="0"/>
              <a:t>comunicacional</a:t>
            </a:r>
            <a:endParaRPr lang="pt-BR" sz="3200" b="1" dirty="0" smtClean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6840760" cy="5130570"/>
          </a:xfrm>
          <a:prstGeom prst="rect">
            <a:avLst/>
          </a:prstGeom>
        </p:spPr>
      </p:pic>
      <p:sp>
        <p:nvSpPr>
          <p:cNvPr id="11" name="Quadro 1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Quadro 12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139952" y="593998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Renata Rossi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971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26468" y="2622391"/>
            <a:ext cx="78219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err="1" smtClean="0">
                <a:latin typeface="+mj-lt"/>
              </a:rPr>
              <a:t>Contação</a:t>
            </a:r>
            <a:r>
              <a:rPr lang="pt-BR" sz="2000" b="1" dirty="0" smtClean="0">
                <a:latin typeface="+mj-lt"/>
              </a:rPr>
              <a:t> de histórias ou </a:t>
            </a:r>
            <a:r>
              <a:rPr lang="pt-BR" sz="2000" b="1" dirty="0" err="1" smtClean="0">
                <a:latin typeface="+mj-lt"/>
              </a:rPr>
              <a:t>Storytelling</a:t>
            </a:r>
            <a:endParaRPr lang="pt-BR" sz="2000" b="1" dirty="0" smtClean="0">
              <a:latin typeface="+mj-lt"/>
            </a:endParaRP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r>
              <a:rPr lang="pt-BR" sz="2000" dirty="0" smtClean="0"/>
              <a:t>Os Contadores </a:t>
            </a:r>
            <a:r>
              <a:rPr lang="pt-BR" sz="2000" dirty="0"/>
              <a:t>de Histórias operam como mediadores, e tem uma </a:t>
            </a:r>
            <a:r>
              <a:rPr lang="pt-BR" sz="2000" dirty="0" smtClean="0"/>
              <a:t>tarefa muito </a:t>
            </a:r>
            <a:r>
              <a:rPr lang="pt-BR" sz="2000" dirty="0"/>
              <a:t>importante que é de envolver os sujeitos na história dando </a:t>
            </a:r>
            <a:r>
              <a:rPr lang="pt-BR" sz="2000" dirty="0" smtClean="0"/>
              <a:t>vida aos </a:t>
            </a:r>
            <a:r>
              <a:rPr lang="pt-BR" sz="2000" dirty="0"/>
              <a:t>sonhos, ao despertar das emoções, transportando-os para </a:t>
            </a:r>
            <a:r>
              <a:rPr lang="pt-BR" sz="2000" dirty="0" smtClean="0"/>
              <a:t>um mundo entre </a:t>
            </a:r>
            <a:r>
              <a:rPr lang="pt-BR" sz="2000" dirty="0"/>
              <a:t>a fantasia e a realidade. Quem conta histórias cria e </a:t>
            </a:r>
            <a:r>
              <a:rPr lang="pt-BR" sz="2000" dirty="0" smtClean="0"/>
              <a:t>recria maneiras </a:t>
            </a:r>
            <a:r>
              <a:rPr lang="pt-BR" sz="2000" dirty="0"/>
              <a:t>de alcançar os distintos universos dos sujeitos. (SARLO</a:t>
            </a:r>
            <a:r>
              <a:rPr lang="pt-BR" sz="2000" dirty="0" smtClean="0"/>
              <a:t>, 2007</a:t>
            </a:r>
            <a:r>
              <a:rPr lang="pt-BR" sz="2000" dirty="0"/>
              <a:t>).</a:t>
            </a:r>
            <a:endParaRPr lang="pt-BR" sz="2000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0817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3040" y="3021920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+mj-lt"/>
              </a:rPr>
              <a:t>Sociedade e Organização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r>
              <a:rPr lang="pt-BR" sz="2000" dirty="0" smtClean="0"/>
              <a:t>A </a:t>
            </a:r>
            <a:r>
              <a:rPr lang="pt-BR" sz="2000" dirty="0" err="1" smtClean="0"/>
              <a:t>contação</a:t>
            </a:r>
            <a:r>
              <a:rPr lang="pt-BR" sz="2000" dirty="0" smtClean="0"/>
              <a:t> de histórias </a:t>
            </a:r>
            <a:r>
              <a:rPr lang="pt-BR" sz="2000" dirty="0"/>
              <a:t>entra no cenário social e organizacional para que </a:t>
            </a:r>
            <a:r>
              <a:rPr lang="pt-BR" sz="2000" dirty="0" smtClean="0"/>
              <a:t>os sujeitos possam </a:t>
            </a:r>
            <a:r>
              <a:rPr lang="pt-BR" sz="2000" dirty="0"/>
              <a:t>narrar suas histórias, sejam elas construídas por </a:t>
            </a:r>
            <a:r>
              <a:rPr lang="pt-BR" sz="2000" dirty="0" smtClean="0"/>
              <a:t>cidadãos comuns </a:t>
            </a:r>
            <a:r>
              <a:rPr lang="pt-BR" sz="2000" dirty="0"/>
              <a:t>ou funcionários de uma empresa.</a:t>
            </a:r>
            <a:endParaRPr lang="pt-BR" sz="2000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942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71149" y="2219991"/>
            <a:ext cx="84653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Narrativas no BNDES</a:t>
            </a:r>
          </a:p>
          <a:p>
            <a:pPr algn="just"/>
            <a:endParaRPr lang="pt-BR" sz="2000" b="1" dirty="0"/>
          </a:p>
          <a:p>
            <a:pPr algn="just"/>
            <a:r>
              <a:rPr lang="ru-RU" sz="2000" dirty="0" smtClean="0"/>
              <a:t>A humanização da imagem do BNDES foi a base de todo o planejamento da comemoração do cinquentenário e sexagenário</a:t>
            </a:r>
            <a:r>
              <a:rPr lang="pt-BR" sz="2000" dirty="0" smtClean="0"/>
              <a:t>. Para tanto tratou-se de </a:t>
            </a:r>
            <a:r>
              <a:rPr lang="ru-RU" sz="2000" dirty="0" smtClean="0"/>
              <a:t>entrelaçar </a:t>
            </a:r>
            <a:r>
              <a:rPr lang="pt-BR" sz="2000" dirty="0" smtClean="0"/>
              <a:t>à</a:t>
            </a:r>
            <a:r>
              <a:rPr lang="ru-RU" sz="2000" dirty="0" smtClean="0"/>
              <a:t> história do País, dos últimos 50 e 60 anos, com a do </a:t>
            </a:r>
            <a:r>
              <a:rPr lang="pt-BR" sz="2000" dirty="0" smtClean="0"/>
              <a:t>B</a:t>
            </a:r>
            <a:r>
              <a:rPr lang="ru-RU" sz="2000" dirty="0" smtClean="0"/>
              <a:t>anco, bem como sua modernização e transformação de suas ações no social. 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Espaço de escuta – transparência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F</a:t>
            </a:r>
            <a:r>
              <a:rPr lang="ru-RU" sz="2000" dirty="0" smtClean="0"/>
              <a:t>oco </a:t>
            </a:r>
            <a:r>
              <a:rPr lang="pt-BR" sz="2000" dirty="0" smtClean="0"/>
              <a:t> - </a:t>
            </a:r>
            <a:r>
              <a:rPr lang="ru-RU" sz="2000" dirty="0" smtClean="0"/>
              <a:t>mostrar que o BNDES é um banco de história e futuro.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Reforço de imagem – públicos – banco social e desenvolvimento –  histórias - colaboradores</a:t>
            </a: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0635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71149" y="2550383"/>
            <a:ext cx="8465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Narrativas no BNDES</a:t>
            </a:r>
          </a:p>
          <a:p>
            <a:pPr algn="just"/>
            <a:endParaRPr lang="pt-BR" sz="2000" b="1" dirty="0"/>
          </a:p>
          <a:p>
            <a:pPr algn="just"/>
            <a:r>
              <a:rPr lang="ru-RU" sz="2000" dirty="0" smtClean="0"/>
              <a:t>A partir daí a organização se reconta também. Se reconta através dos novos contadores de história do presente e do futuro, que recontarão a história guardada no acervo da memória da organização, advindas de perspectivas do passado, reinseridos no presente e no futuro. E também recontarão as novas histórias, geradas a partir daí.</a:t>
            </a: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641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2" name="Imagem 11" descr="BNDES 60 Anos - YouTube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01" y="1772816"/>
            <a:ext cx="6977215" cy="4177715"/>
          </a:xfrm>
          <a:prstGeom prst="rect">
            <a:avLst/>
          </a:prstGeom>
        </p:spPr>
      </p:pic>
      <p:sp>
        <p:nvSpPr>
          <p:cNvPr id="13" name="Quadro 12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59632" y="5914008"/>
            <a:ext cx="6694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hlinkClick r:id="rId3"/>
              </a:rPr>
              <a:t>http://www.youtube.com/watch?v=fvDvx1L9xAA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174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8515" y="221159"/>
            <a:ext cx="64918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Storytelling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/>
              <a:t>como recurso estratégico comunicacional</a:t>
            </a:r>
          </a:p>
          <a:p>
            <a:pPr algn="ctr"/>
            <a:r>
              <a:rPr lang="pt-BR" dirty="0" smtClean="0"/>
              <a:t>Avaliando a natureza das narrativas no contexto das organizações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-1452"/>
            <a:ext cx="251520" cy="6859452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6857"/>
            <a:ext cx="251520" cy="685945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Quadro 19"/>
          <p:cNvSpPr/>
          <p:nvPr/>
        </p:nvSpPr>
        <p:spPr>
          <a:xfrm rot="1109721">
            <a:off x="377280" y="474364"/>
            <a:ext cx="1098376" cy="1080120"/>
          </a:xfrm>
          <a:prstGeom prst="fram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 rot="1109721">
            <a:off x="747040" y="194920"/>
            <a:ext cx="1457230" cy="1346189"/>
          </a:xfrm>
          <a:prstGeom prst="fram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/>
          <p:cNvSpPr/>
          <p:nvPr/>
        </p:nvSpPr>
        <p:spPr>
          <a:xfrm rot="1109721">
            <a:off x="1503105" y="1276162"/>
            <a:ext cx="775000" cy="753220"/>
          </a:xfrm>
          <a:prstGeom prst="fram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71149" y="2204864"/>
            <a:ext cx="84653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Narrativas na Vale</a:t>
            </a:r>
          </a:p>
          <a:p>
            <a:pPr algn="just"/>
            <a:endParaRPr lang="pt-BR" sz="2000" b="1" dirty="0"/>
          </a:p>
          <a:p>
            <a:r>
              <a:rPr lang="pt-BR" sz="2000" dirty="0" smtClean="0"/>
              <a:t>Funcionários – contar a história da empresa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r>
              <a:rPr lang="pt-BR" sz="2000" dirty="0" smtClean="0"/>
              <a:t>C</a:t>
            </a:r>
            <a:r>
              <a:rPr lang="ru-RU" sz="2000" dirty="0" smtClean="0"/>
              <a:t>ampanha IMAGINE VOCÊ AQUI </a:t>
            </a:r>
            <a:r>
              <a:rPr lang="pt-BR" sz="2000" dirty="0" smtClean="0"/>
              <a:t> - </a:t>
            </a:r>
            <a:r>
              <a:rPr lang="ru-RU" sz="2000" dirty="0" smtClean="0"/>
              <a:t> sucesso profissional</a:t>
            </a:r>
            <a:r>
              <a:rPr lang="pt-BR" sz="2000" dirty="0" smtClean="0"/>
              <a:t> - </a:t>
            </a:r>
            <a:r>
              <a:rPr lang="ru-RU" sz="2000" dirty="0" smtClean="0"/>
              <a:t>crescimento na empresa em todo o mundo</a:t>
            </a:r>
            <a:r>
              <a:rPr lang="pt-BR" sz="2000" dirty="0" smtClean="0"/>
              <a:t> - </a:t>
            </a:r>
            <a:r>
              <a:rPr lang="ru-RU" sz="2000" dirty="0" smtClean="0"/>
              <a:t>desafio proposto na complexidade dos processos </a:t>
            </a:r>
            <a:r>
              <a:rPr lang="pt-BR" sz="2000" dirty="0" smtClean="0"/>
              <a:t>- </a:t>
            </a:r>
            <a:r>
              <a:rPr lang="ru-RU" sz="2000" dirty="0" smtClean="0"/>
              <a:t>interação da equipe</a:t>
            </a:r>
            <a:r>
              <a:rPr lang="pt-BR" sz="2000" dirty="0" smtClean="0"/>
              <a:t> - </a:t>
            </a:r>
            <a:r>
              <a:rPr lang="ru-RU" sz="2000" dirty="0" smtClean="0"/>
              <a:t>inclusão de qualquer diversidade. 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V</a:t>
            </a:r>
            <a:r>
              <a:rPr lang="ru-RU" sz="2000" dirty="0" smtClean="0"/>
              <a:t>ídeos </a:t>
            </a:r>
            <a:r>
              <a:rPr lang="pt-BR" sz="2000" dirty="0" smtClean="0"/>
              <a:t>-</a:t>
            </a:r>
            <a:r>
              <a:rPr lang="ru-RU" sz="2000" dirty="0" smtClean="0"/>
              <a:t> evidenciados a potência da Vale como organização multinacional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ru-RU" sz="2000" dirty="0" smtClean="0"/>
              <a:t>É um recurso para mostrar a multinacionalidade enfatizando sua importância como empresa brasileira.</a:t>
            </a:r>
            <a:endParaRPr lang="pt-BR" sz="2000" dirty="0" smtClean="0"/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62901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Anita </a:t>
            </a:r>
            <a:r>
              <a:rPr lang="pt-BR" sz="1400" dirty="0" smtClean="0"/>
              <a:t>Cardoso</a:t>
            </a:r>
          </a:p>
          <a:p>
            <a:pPr algn="r"/>
            <a:r>
              <a:rPr lang="pt-BR" sz="1400" dirty="0" smtClean="0"/>
              <a:t>Fundação Dom Cabral - Programa Dignidade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255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1909</Words>
  <Application>Microsoft Office PowerPoint</Application>
  <PresentationFormat>Apresentação na tela (4:3)</PresentationFormat>
  <Paragraphs>238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Dell</cp:lastModifiedBy>
  <cp:revision>35</cp:revision>
  <dcterms:created xsi:type="dcterms:W3CDTF">2014-05-10T23:34:23Z</dcterms:created>
  <dcterms:modified xsi:type="dcterms:W3CDTF">2014-06-05T21:27:59Z</dcterms:modified>
</cp:coreProperties>
</file>